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417" r:id="rId3"/>
    <p:sldId id="418" r:id="rId4"/>
    <p:sldId id="419" r:id="rId5"/>
    <p:sldId id="420" r:id="rId6"/>
    <p:sldId id="421" r:id="rId7"/>
    <p:sldId id="422" r:id="rId8"/>
    <p:sldId id="377" r:id="rId9"/>
    <p:sldId id="378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274" r:id="rId25"/>
    <p:sldId id="275" r:id="rId26"/>
    <p:sldId id="276" r:id="rId27"/>
    <p:sldId id="277" r:id="rId28"/>
    <p:sldId id="279" r:id="rId29"/>
    <p:sldId id="395" r:id="rId30"/>
    <p:sldId id="278" r:id="rId31"/>
    <p:sldId id="281" r:id="rId32"/>
    <p:sldId id="398" r:id="rId33"/>
    <p:sldId id="282" r:id="rId34"/>
    <p:sldId id="406" r:id="rId35"/>
    <p:sldId id="407" r:id="rId36"/>
    <p:sldId id="408" r:id="rId37"/>
    <p:sldId id="405" r:id="rId38"/>
    <p:sldId id="404" r:id="rId39"/>
    <p:sldId id="414" r:id="rId40"/>
    <p:sldId id="403" r:id="rId41"/>
    <p:sldId id="409" r:id="rId42"/>
    <p:sldId id="410" r:id="rId43"/>
    <p:sldId id="412" r:id="rId44"/>
    <p:sldId id="413" r:id="rId45"/>
    <p:sldId id="415" r:id="rId46"/>
    <p:sldId id="416" r:id="rId47"/>
    <p:sldId id="283" r:id="rId48"/>
    <p:sldId id="285" r:id="rId49"/>
    <p:sldId id="26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EC12-02B7-4C57-BCDB-A4CA5CFC8316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EFCB0-10AE-4483-8652-A7282086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1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41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a presentation service would be the conversion of an EBCDIC-coded text file to an ASCII-coded file. </a:t>
            </a:r>
          </a:p>
          <a:p>
            <a:r>
              <a:rPr lang="en-US" dirty="0"/>
              <a:t>EBCDIC:  Extended Binary Coded Decimal Interchange Code</a:t>
            </a:r>
          </a:p>
          <a:p>
            <a:r>
              <a:rPr lang="en-US" dirty="0"/>
              <a:t>ASCII:  American Standard Code for Information Interchange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29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DHCP Server: It is used to assign dynamically the IP Configuration including (Host IP, Subnet mask, Default Gateway, DNS server IP and the Lease Time)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3BBFA-11BB-42D3-A7C3-317C4C8CC2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3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 This figure presents an overview of host and network address conventions. </a:t>
            </a:r>
          </a:p>
          <a:p>
            <a:r>
              <a:rPr lang="en-US" dirty="0"/>
              <a:t>Emphasize: In the example, 172.16.0.0 and 10.0.0.0 refer to the wires at each end of the router. </a:t>
            </a:r>
          </a:p>
          <a:p>
            <a:r>
              <a:rPr lang="en-US" dirty="0"/>
              <a:t>Explain how the routing table is used. Entries in the routing table refer to the network only. The router does not know the location of hosts; it knows the location of networks.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3BBFA-11BB-42D3-A7C3-317C4C8CC2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86911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383947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86764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6403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3876997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08152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4015549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100298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 anchor="t"/>
          <a:lstStyle>
            <a:lvl1pPr algn="ctr">
              <a:defRPr lang="en-US" sz="40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585787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9061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561213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4177631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93151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3380738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2460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By :Mohamed Abo Sehly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32pt Slide Title</a:t>
            </a:r>
          </a:p>
        </p:txBody>
      </p:sp>
    </p:spTree>
    <p:extLst>
      <p:ext uri="{BB962C8B-B14F-4D97-AF65-F5344CB8AC3E}">
        <p14:creationId xmlns:p14="http://schemas.microsoft.com/office/powerpoint/2010/main" val="66213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3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5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2A95-C7FF-4F8F-B377-C4DC747598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whatismyip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Candara bold" panose="020E0702030303020204" pitchFamily="34" charset="0"/>
              </a:rPr>
              <a:t>ITI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1565" y="4010831"/>
            <a:ext cx="9144000" cy="1655762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  <a:t>Introduction to</a:t>
            </a:r>
            <a:b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  <a:t> Computer Networks &amp; Cyber Security</a:t>
            </a:r>
            <a:b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</a:br>
            <a:endParaRPr lang="en-US" sz="2800" dirty="0">
              <a:solidFill>
                <a:schemeClr val="bg1"/>
              </a:solidFill>
              <a:latin typeface="Candara bold" panose="020E07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86" y="844000"/>
            <a:ext cx="2144628" cy="1266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19656" y="986528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Why a Layered Network Model?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19656" y="2169706"/>
            <a:ext cx="5943600" cy="333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022" tIns="36510" rIns="73022" bIns="36510">
            <a:spAutoFit/>
          </a:bodyPr>
          <a:lstStyle>
            <a:lvl1pPr marL="342900" indent="-3429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342900" indent="-228600">
              <a:lnSpc>
                <a:spcPct val="95000"/>
              </a:lnSpc>
              <a:spcBef>
                <a:spcPct val="35000"/>
              </a:spcBef>
              <a:buClr>
                <a:srgbClr val="0183B7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35000"/>
              </a:spcBef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35000"/>
              </a:spcBef>
              <a:buClr>
                <a:srgbClr val="0183B7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35000"/>
              </a:spcBef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342900" marR="0" lvl="1" indent="-228600" algn="l" defTabSz="914400" rtl="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183B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Reduces complexity</a:t>
            </a:r>
          </a:p>
          <a:p>
            <a:pPr lvl="2" eaLnBrk="0" fontAlgn="base" hangingPunct="0">
              <a:spcAft>
                <a:spcPct val="0"/>
              </a:spcAft>
              <a:defRPr/>
            </a:pPr>
            <a:r>
              <a:rPr lang="en-US" altLang="en-US" dirty="0"/>
              <a:t>Easier to troubleshooting</a:t>
            </a:r>
          </a:p>
          <a:p>
            <a:pPr lvl="1" eaLnBrk="0" fontAlgn="base" hangingPunct="0">
              <a:spcAft>
                <a:spcPct val="0"/>
              </a:spcAft>
              <a:defRPr/>
            </a:pPr>
            <a:r>
              <a:rPr lang="en-US" altLang="en-US" sz="2800" dirty="0"/>
              <a:t>Standardizes interfaces</a:t>
            </a:r>
          </a:p>
          <a:p>
            <a:pPr lvl="2" eaLnBrk="0" fontAlgn="base" hangingPunct="0">
              <a:spcAft>
                <a:spcPct val="0"/>
              </a:spcAft>
              <a:defRPr/>
            </a:pPr>
            <a:r>
              <a:rPr lang="en-US" altLang="en-US" sz="1800" dirty="0"/>
              <a:t>Multiple-vendor</a:t>
            </a:r>
          </a:p>
          <a:p>
            <a:pPr lvl="1" eaLnBrk="0" fontAlgn="base" hangingPunct="0">
              <a:spcAft>
                <a:spcPct val="0"/>
              </a:spcAft>
              <a:defRPr/>
            </a:pPr>
            <a:r>
              <a:rPr lang="en-US" altLang="en-US" sz="2800" dirty="0"/>
              <a:t>Layer </a:t>
            </a:r>
            <a:r>
              <a:rPr lang="en-US" sz="2800" dirty="0"/>
              <a:t>Separation</a:t>
            </a:r>
            <a:br>
              <a:rPr lang="en-US" altLang="en-US" sz="2800" dirty="0"/>
            </a:br>
            <a:r>
              <a:rPr lang="en-US" altLang="en-US" sz="2800" dirty="0"/>
              <a:t>- </a:t>
            </a:r>
            <a:r>
              <a:rPr lang="en-US" altLang="en-US" sz="1800" dirty="0"/>
              <a:t>Changes in one layer do not affect other layers </a:t>
            </a:r>
          </a:p>
          <a:p>
            <a:pPr lvl="1" eaLnBrk="0" fontAlgn="base" hangingPunct="0">
              <a:spcAft>
                <a:spcPct val="0"/>
              </a:spcAft>
              <a:defRPr/>
            </a:pPr>
            <a:r>
              <a:rPr lang="en-US" altLang="en-US" sz="2800" dirty="0"/>
              <a:t>Simplifies teaching and learning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446147" y="731522"/>
            <a:ext cx="5288307" cy="5236144"/>
            <a:chOff x="6446147" y="731522"/>
            <a:chExt cx="5288307" cy="5236144"/>
          </a:xfrm>
        </p:grpSpPr>
        <p:pic>
          <p:nvPicPr>
            <p:cNvPr id="8" name="Picture 5" descr="301P_05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67"/>
            <a:stretch/>
          </p:blipFill>
          <p:spPr bwMode="auto">
            <a:xfrm>
              <a:off x="6446147" y="1886462"/>
              <a:ext cx="2737612" cy="4013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0130"/>
            <a:stretch/>
          </p:blipFill>
          <p:spPr>
            <a:xfrm>
              <a:off x="9183759" y="731522"/>
              <a:ext cx="2550695" cy="523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11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82595" y="822960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OSI (7-Seven Layers)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74599" y="1630680"/>
            <a:ext cx="3962400" cy="42311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Application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Presentation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Session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Transport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 Link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Physical</a:t>
            </a:r>
          </a:p>
        </p:txBody>
      </p:sp>
      <p:pic>
        <p:nvPicPr>
          <p:cNvPr id="9" name="Picture 4" descr="TCPIP"/>
          <p:cNvPicPr>
            <a:picLocks noChangeAspect="1" noChangeArrowheads="1"/>
          </p:cNvPicPr>
          <p:nvPr/>
        </p:nvPicPr>
        <p:blipFill rotWithShape="1">
          <a:blip r:embed="rId2" cstate="print"/>
          <a:srcRect t="6205" r="23790"/>
          <a:stretch/>
        </p:blipFill>
        <p:spPr bwMode="auto">
          <a:xfrm>
            <a:off x="6754367" y="962526"/>
            <a:ext cx="4151055" cy="531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72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(Software)_OSI</a:t>
            </a:r>
            <a:endParaRPr lang="en-US" dirty="0"/>
          </a:p>
        </p:txBody>
      </p:sp>
      <p:pic>
        <p:nvPicPr>
          <p:cNvPr id="9" name="Picture 4" descr="301P_9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35" y="1550148"/>
            <a:ext cx="5163065" cy="403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19673" y="1220421"/>
            <a:ext cx="5828262" cy="46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400">
                <a:solidFill>
                  <a:srgbClr val="004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200">
                <a:solidFill>
                  <a:srgbClr val="0046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 Layer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Interface to end users</a:t>
            </a:r>
          </a:p>
          <a:p>
            <a:pPr lvl="1" eaLnBrk="1" hangingPunct="1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provides Many services</a:t>
            </a:r>
          </a:p>
          <a:p>
            <a:pPr lvl="2" indent="-28575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File transfer</a:t>
            </a:r>
          </a:p>
          <a:p>
            <a:pPr lvl="2" indent="-28575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Network management</a:t>
            </a:r>
          </a:p>
          <a:p>
            <a:pPr lvl="2" indent="-28575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Email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Protocols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HTTP (Hyper Text Transfer Protocol)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FTP (File transfer Protocol)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SMTP (Simple Mail transfer Protocol)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POP3 (Post office transfers Protocol)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Telnet/SSH (secure Shell)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Example : Web browser </a:t>
            </a:r>
          </a:p>
        </p:txBody>
      </p:sp>
    </p:spTree>
    <p:extLst>
      <p:ext uri="{BB962C8B-B14F-4D97-AF65-F5344CB8AC3E}">
        <p14:creationId xmlns:p14="http://schemas.microsoft.com/office/powerpoint/2010/main" val="337816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1_</a:t>
            </a:r>
            <a:r>
              <a:rPr lang="en-US" b="1" dirty="0"/>
              <a:t>Basic Network Elements (</a:t>
            </a:r>
            <a:r>
              <a:rPr lang="en-US" dirty="0"/>
              <a:t>Software)_OSI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7308" y="821975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4" descr="301P_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17" y="1812575"/>
            <a:ext cx="5024388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04335" y="1812575"/>
            <a:ext cx="6235480" cy="46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marR="0" lvl="0" indent="-3429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742950" marR="0" lvl="1" indent="-28575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 kumimoji="0" sz="2200" b="0" i="0" u="none" strike="noStrike" kern="0" cap="none" spc="0" normalizeH="0" baseline="0">
                <a:ln>
                  <a:noFill/>
                </a:ln>
                <a:solidFill>
                  <a:srgbClr val="004666"/>
                </a:solidFill>
                <a:effectLst/>
                <a:uLnTx/>
                <a:uFillTx/>
                <a:latin typeface="Arial"/>
                <a:cs typeface="Arial"/>
              </a:defRPr>
            </a:lvl2pPr>
            <a:lvl3pPr marL="11430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</a:defRPr>
            </a:lvl3pPr>
            <a:lvl4pPr marL="16002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</a:defRPr>
            </a:lvl4pPr>
            <a:lvl5pPr marL="20574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5pPr>
            <a:lvl6pPr marL="25146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6pPr>
            <a:lvl7pPr marL="29718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7pPr>
            <a:lvl8pPr marL="34290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8pPr>
            <a:lvl9pPr marL="38862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Presentation Layer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Finding common presentation between source and Destination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Ensures that is readable by receiving system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(</a:t>
            </a:r>
            <a:r>
              <a:rPr lang="en-US" sz="2000" b="1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support standardized application interface</a:t>
            </a: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Formats data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Structured data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Negotiates data transfer syntax for application layer (Encoding and Decoding)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Provides Encryption </a:t>
            </a:r>
          </a:p>
        </p:txBody>
      </p:sp>
    </p:spTree>
    <p:extLst>
      <p:ext uri="{BB962C8B-B14F-4D97-AF65-F5344CB8AC3E}">
        <p14:creationId xmlns:p14="http://schemas.microsoft.com/office/powerpoint/2010/main" val="320546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Network Elements (</a:t>
            </a:r>
            <a:r>
              <a:rPr lang="en-US" dirty="0"/>
              <a:t>Software)_OSI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75416" y="854871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4" descr="301P_9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76" y="1813559"/>
            <a:ext cx="5088924" cy="437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26145" y="1645920"/>
            <a:ext cx="5624082" cy="454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marR="0" lvl="0" indent="-3429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cs typeface="Arial"/>
              </a:defRPr>
            </a:lvl1pPr>
            <a:lvl2pPr marL="742950" marR="0" lvl="1" indent="-28575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 kumimoji="0" sz="2200" b="0" i="0" u="none" strike="noStrike" kern="0" cap="none" spc="0" normalizeH="0" baseline="0">
                <a:ln>
                  <a:noFill/>
                </a:ln>
                <a:solidFill>
                  <a:srgbClr val="004666"/>
                </a:solidFill>
                <a:effectLst/>
                <a:uLnTx/>
                <a:uFillTx/>
                <a:latin typeface="Arial"/>
                <a:cs typeface="Arial"/>
              </a:defRPr>
            </a:lvl2pPr>
            <a:lvl3pPr marL="11430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</a:defRPr>
            </a:lvl3pPr>
            <a:lvl4pPr marL="16002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</a:defRPr>
            </a:lvl4pPr>
            <a:lvl5pPr marL="2057400" indent="-22860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5pPr>
            <a:lvl6pPr marL="25146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6pPr>
            <a:lvl7pPr marL="29718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7pPr>
            <a:lvl8pPr marL="34290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8pPr>
            <a:lvl9pPr marL="3886200" indent="-22860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Session Layer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Establishes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terminates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sessions (connections) between cooperating applications (</a:t>
            </a:r>
            <a:r>
              <a:rPr kumimoji="0" lang="en-US" sz="20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Dialogues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Synchronization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(add checkpoints into a stream of data)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Controls the sessions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the local and remote applications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466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14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0389" y="875409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5" descr="301P_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67" y="1963554"/>
            <a:ext cx="5537758" cy="405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10389" y="1855374"/>
            <a:ext cx="534202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400">
                <a:solidFill>
                  <a:srgbClr val="004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200">
                <a:solidFill>
                  <a:srgbClr val="0046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 Layer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Organize data into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Segments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reliable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transport between end systems (source and destination hosts)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End-to-end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 recovery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End-to-end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flow control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466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05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50566" y="788298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5" descr="301P_0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87" y="1813560"/>
            <a:ext cx="5624942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50493" y="1512773"/>
            <a:ext cx="547005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400">
                <a:solidFill>
                  <a:srgbClr val="004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200">
                <a:solidFill>
                  <a:srgbClr val="0046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Organize data into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datagram (packets)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responsible for the Internet Protocol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Addressing (IP)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(Addressing)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know the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path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 destination (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Routing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End-to-end Addressing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466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466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70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40526" y="761949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5" descr="301P_0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54" y="1950060"/>
            <a:ext cx="5475974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40526" y="1766570"/>
            <a:ext cx="5549063" cy="455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400">
                <a:solidFill>
                  <a:srgbClr val="004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200">
                <a:solidFill>
                  <a:srgbClr val="0046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link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Reliable data transfer across a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physical link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(Error Control)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Organize the data into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to be put on the physical medium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Check the Frame For errors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Hop to hop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addressing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466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0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6572" y="846326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The Seven Layers Functions (Cont.)</a:t>
            </a:r>
          </a:p>
        </p:txBody>
      </p:sp>
      <p:pic>
        <p:nvPicPr>
          <p:cNvPr id="7" name="Picture 6" descr="301P_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96" y="1905802"/>
            <a:ext cx="5278265" cy="453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1549" y="1638923"/>
            <a:ext cx="5480000" cy="436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400">
                <a:solidFill>
                  <a:srgbClr val="004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200">
                <a:solidFill>
                  <a:srgbClr val="0046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2000">
                <a:solidFill>
                  <a:srgbClr val="0046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>
                <a:solidFill>
                  <a:srgbClr val="0046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Symbol" pitchFamily="18" charset="2"/>
              <a:buChar char="à"/>
              <a:defRPr sz="1600">
                <a:solidFill>
                  <a:srgbClr val="0046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Physical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Transmission of unstructured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 stream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the physical link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Deals with the mechanical and electrical specifications of the interface and transmission media (cables and connectors)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à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 of bits</a:t>
            </a:r>
          </a:p>
        </p:txBody>
      </p:sp>
    </p:spTree>
    <p:extLst>
      <p:ext uri="{BB962C8B-B14F-4D97-AF65-F5344CB8AC3E}">
        <p14:creationId xmlns:p14="http://schemas.microsoft.com/office/powerpoint/2010/main" val="69098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pic>
        <p:nvPicPr>
          <p:cNvPr id="6" name="Picture 5" descr="301P_0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2" y="1816286"/>
            <a:ext cx="5187696" cy="422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95133" y="1211040"/>
            <a:ext cx="4141316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Data Encapsulation</a:t>
            </a:r>
          </a:p>
        </p:txBody>
      </p:sp>
      <p:pic>
        <p:nvPicPr>
          <p:cNvPr id="8" name="Picture 5" descr="301P_0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23" y="1749113"/>
            <a:ext cx="5194266" cy="422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93317" y="1213929"/>
            <a:ext cx="4572000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Data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De-Encapsulation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7801" y="5971166"/>
            <a:ext cx="5591915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(FCS) frame check sequence used for error-detecting/Hash</a:t>
            </a:r>
          </a:p>
        </p:txBody>
      </p:sp>
    </p:spTree>
    <p:extLst>
      <p:ext uri="{BB962C8B-B14F-4D97-AF65-F5344CB8AC3E}">
        <p14:creationId xmlns:p14="http://schemas.microsoft.com/office/powerpoint/2010/main" val="411541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the network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6691" y="3062056"/>
            <a:ext cx="8795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do you need to build your network? </a:t>
            </a:r>
          </a:p>
        </p:txBody>
      </p:sp>
    </p:spTree>
    <p:extLst>
      <p:ext uri="{BB962C8B-B14F-4D97-AF65-F5344CB8AC3E}">
        <p14:creationId xmlns:p14="http://schemas.microsoft.com/office/powerpoint/2010/main" val="271997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07308" y="956954"/>
            <a:ext cx="7857744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Peer-to-Peer Communication	</a:t>
            </a:r>
          </a:p>
        </p:txBody>
      </p:sp>
      <p:pic>
        <p:nvPicPr>
          <p:cNvPr id="10" name="Picture 4" descr="301P_0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6" y="1685925"/>
            <a:ext cx="10277856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34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95133" y="985934"/>
            <a:ext cx="7857744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OSI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1685925"/>
            <a:ext cx="10692714" cy="46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94951" y="919575"/>
            <a:ext cx="7857744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OSI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51" y="1685925"/>
            <a:ext cx="10787448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50164" y="2822893"/>
            <a:ext cx="11091672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9pPr>
          </a:lstStyle>
          <a:p>
            <a:pPr lvl="0" eaLnBrk="1" hangingPunct="1">
              <a:defRPr/>
            </a:pPr>
            <a:r>
              <a:rPr lang="en-US" b="1" dirty="0">
                <a:solidFill>
                  <a:srgbClr val="C00000"/>
                </a:solidFill>
                <a:latin typeface="Tw Cen MT" panose="020B0602020104020603"/>
              </a:rPr>
              <a:t>Transmission Control Protocol/Internet Protocol</a:t>
            </a:r>
            <a:br>
              <a:rPr lang="en-US" b="1" dirty="0">
                <a:solidFill>
                  <a:srgbClr val="C00000"/>
                </a:solidFill>
                <a:latin typeface="Tw Cen MT" panose="020B0602020104020603"/>
              </a:rPr>
            </a:br>
            <a:r>
              <a:rPr lang="en-US" b="1" dirty="0">
                <a:solidFill>
                  <a:srgbClr val="C00000"/>
                </a:solidFill>
                <a:latin typeface="Tw Cen MT" panose="020B0602020104020603"/>
              </a:rPr>
              <a:t>TCP /IP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396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1_ (TCP/IP Protocol Suite)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7227771" cy="4785485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rgbClr val="C00000"/>
                </a:solidFill>
              </a:rPr>
              <a:t>TCP/IP</a:t>
            </a:r>
          </a:p>
          <a:p>
            <a:pPr lvl="2">
              <a:lnSpc>
                <a:spcPct val="110000"/>
              </a:lnSpc>
            </a:pPr>
            <a:r>
              <a:rPr lang="en-US" b="1" dirty="0"/>
              <a:t>Transmission Control Protocol/Internet Protocol.</a:t>
            </a:r>
          </a:p>
          <a:p>
            <a:pPr lvl="3">
              <a:lnSpc>
                <a:spcPct val="110000"/>
              </a:lnSpc>
            </a:pPr>
            <a:r>
              <a:rPr lang="en-US" b="1" dirty="0"/>
              <a:t>Open standard protocol</a:t>
            </a:r>
            <a:endParaRPr lang="ar-EG" b="1" dirty="0"/>
          </a:p>
          <a:p>
            <a:pPr lvl="3">
              <a:lnSpc>
                <a:spcPct val="110000"/>
              </a:lnSpc>
            </a:pPr>
            <a:r>
              <a:rPr lang="en-US" b="1" dirty="0"/>
              <a:t>Cross Platform</a:t>
            </a:r>
            <a:r>
              <a:rPr lang="ar-EG" b="1" dirty="0"/>
              <a:t> </a:t>
            </a:r>
            <a:r>
              <a:rPr lang="ar-EG" dirty="0"/>
              <a:t>) </a:t>
            </a:r>
            <a:r>
              <a:rPr lang="en-US" dirty="0"/>
              <a:t>default protocol for all modern operating systems</a:t>
            </a:r>
            <a:r>
              <a:rPr lang="ar-EG" dirty="0"/>
              <a:t> (</a:t>
            </a:r>
            <a:endParaRPr lang="en-US" dirty="0"/>
          </a:p>
          <a:p>
            <a:pPr lvl="4">
              <a:lnSpc>
                <a:spcPct val="110000"/>
              </a:lnSpc>
            </a:pPr>
            <a:r>
              <a:rPr lang="en-US" dirty="0"/>
              <a:t>Microsoft Operating Systems</a:t>
            </a:r>
          </a:p>
          <a:p>
            <a:pPr lvl="4">
              <a:lnSpc>
                <a:spcPct val="110000"/>
              </a:lnSpc>
            </a:pPr>
            <a:r>
              <a:rPr lang="en-US" dirty="0"/>
              <a:t>LINUX Operating Systems</a:t>
            </a:r>
          </a:p>
          <a:p>
            <a:pPr lvl="3">
              <a:lnSpc>
                <a:spcPct val="110000"/>
              </a:lnSpc>
            </a:pPr>
            <a:r>
              <a:rPr lang="en-US" b="1" dirty="0"/>
              <a:t>Not tied to one vendor</a:t>
            </a:r>
            <a:endParaRPr lang="ar-EG" b="1" dirty="0"/>
          </a:p>
          <a:p>
            <a:pPr lvl="3">
              <a:lnSpc>
                <a:spcPct val="110000"/>
              </a:lnSpc>
            </a:pPr>
            <a:r>
              <a:rPr lang="en-US" b="1" dirty="0"/>
              <a:t>Direct access to the Internet</a:t>
            </a:r>
            <a:br>
              <a:rPr lang="en-US" b="1" dirty="0"/>
            </a:br>
            <a:r>
              <a:rPr lang="en-US" dirty="0"/>
              <a:t>(TCP/IP is the internet protocol</a:t>
            </a:r>
            <a:r>
              <a:rPr lang="ar-EG" dirty="0"/>
              <a:t>(</a:t>
            </a:r>
            <a:endParaRPr lang="en-US" dirty="0"/>
          </a:p>
          <a:p>
            <a:pPr lvl="4">
              <a:lnSpc>
                <a:spcPct val="110000"/>
              </a:lnSpc>
            </a:pPr>
            <a:r>
              <a:rPr lang="en-US" dirty="0"/>
              <a:t>Now internet use TCP/IP v4</a:t>
            </a:r>
          </a:p>
          <a:p>
            <a:pPr lvl="4">
              <a:lnSpc>
                <a:spcPct val="110000"/>
              </a:lnSpc>
            </a:pPr>
            <a:r>
              <a:rPr lang="en-US" dirty="0"/>
              <a:t>Next version TCP/IP v6</a:t>
            </a:r>
          </a:p>
          <a:p>
            <a:pPr lvl="3">
              <a:lnSpc>
                <a:spcPct val="110000"/>
              </a:lnSpc>
            </a:pPr>
            <a:r>
              <a:rPr lang="en-US" b="1" dirty="0"/>
              <a:t>Routable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683" t="17381" r="26434" b="14284"/>
          <a:stretch/>
        </p:blipFill>
        <p:spPr>
          <a:xfrm>
            <a:off x="8065971" y="1771048"/>
            <a:ext cx="3561348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6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1_(TCP/IP Protocol Suite)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9893968" cy="4785485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rgbClr val="C00000"/>
                </a:solidFill>
              </a:rPr>
              <a:t>TCP/IP VS. OSI Model</a:t>
            </a:r>
          </a:p>
          <a:p>
            <a:pPr lvl="1"/>
            <a:endParaRPr lang="en-US" sz="2200" b="1" dirty="0">
              <a:solidFill>
                <a:srgbClr val="C00000"/>
              </a:solidFill>
            </a:endParaRPr>
          </a:p>
          <a:p>
            <a:pPr lvl="1"/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2" y="1992430"/>
            <a:ext cx="10337531" cy="40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1_(TCP/IP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9893968" cy="4785485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rgbClr val="C00000"/>
                </a:solidFill>
              </a:rPr>
              <a:t>Some Protocols in TCP/IP Suite</a:t>
            </a:r>
          </a:p>
          <a:p>
            <a:pPr lvl="1"/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99" y="1976455"/>
            <a:ext cx="10162913" cy="40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48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827" y="1520791"/>
            <a:ext cx="8556057" cy="4668253"/>
          </a:xfrm>
        </p:spPr>
        <p:txBody>
          <a:bodyPr>
            <a:normAutofit fontScale="85000" lnSpcReduction="10000"/>
          </a:bodyPr>
          <a:lstStyle/>
          <a:p>
            <a:pPr lvl="1"/>
            <a:endParaRPr lang="en-US" sz="2800" b="1" dirty="0">
              <a:solidFill>
                <a:srgbClr val="C00000"/>
              </a:solidFill>
            </a:endParaRPr>
          </a:p>
          <a:p>
            <a:pPr lvl="2"/>
            <a:r>
              <a:rPr lang="en-US" sz="3200" b="1" dirty="0">
                <a:solidFill>
                  <a:srgbClr val="C00000"/>
                </a:solidFill>
              </a:rPr>
              <a:t>Physical Layer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defines the electrical, mechanical, Transmission medium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movements of individual </a:t>
            </a:r>
            <a:r>
              <a:rPr lang="en-US" sz="2400" b="1" dirty="0"/>
              <a:t>Bits</a:t>
            </a:r>
            <a:r>
              <a:rPr lang="en-US" sz="2400" dirty="0"/>
              <a:t> from one node to next</a:t>
            </a:r>
          </a:p>
          <a:p>
            <a:pPr lvl="2"/>
            <a:r>
              <a:rPr lang="en-US" sz="3200" b="1" dirty="0">
                <a:solidFill>
                  <a:srgbClr val="C00000"/>
                </a:solidFill>
              </a:rPr>
              <a:t>Datalink Layer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Logical interface between </a:t>
            </a:r>
            <a:r>
              <a:rPr lang="en-US" sz="2400" u="sng" dirty="0"/>
              <a:t>end system </a:t>
            </a:r>
            <a:r>
              <a:rPr lang="en-US" sz="2400" dirty="0"/>
              <a:t>and </a:t>
            </a:r>
            <a:r>
              <a:rPr lang="en-US" sz="2400" u="sng" dirty="0"/>
              <a:t>network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b="1" dirty="0"/>
              <a:t>Error notification. 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(FRAMES, MEDIA ACCESS CONTROL)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Hop to Hop addressing</a:t>
            </a:r>
          </a:p>
          <a:p>
            <a:pPr marL="1543050" lvl="3" indent="-342900">
              <a:lnSpc>
                <a:spcPct val="120000"/>
              </a:lnSpc>
              <a:buFontTx/>
              <a:buChar char="-"/>
            </a:pPr>
            <a:r>
              <a:rPr lang="en-US" sz="2400" dirty="0"/>
              <a:t>Error detection Mechanism (detects damaged or lost frames)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4" y="2608446"/>
            <a:ext cx="2913246" cy="186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884" y="4631295"/>
            <a:ext cx="2327672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b="1" dirty="0">
                <a:solidFill>
                  <a:srgbClr val="C00000"/>
                </a:solidFill>
              </a:rPr>
              <a:t>Physical Addresses (Mac) </a:t>
            </a:r>
          </a:p>
          <a:p>
            <a:pPr lvl="1"/>
            <a:r>
              <a:rPr lang="en-US" sz="2000" dirty="0"/>
              <a:t>Physical Address burned on the card</a:t>
            </a:r>
          </a:p>
          <a:p>
            <a:pPr lvl="1"/>
            <a:r>
              <a:rPr lang="en-US" sz="2000" dirty="0"/>
              <a:t>Unique address over the world </a:t>
            </a:r>
          </a:p>
          <a:p>
            <a:pPr lvl="1"/>
            <a:r>
              <a:rPr lang="en-US" sz="2000" dirty="0"/>
              <a:t>48-bit (6-byte) written as 12 hexadecimal digits; </a:t>
            </a:r>
          </a:p>
          <a:p>
            <a:pPr lvl="1"/>
            <a:r>
              <a:rPr lang="en-US" sz="2000" dirty="0"/>
              <a:t>every byte (2 hexadecimal digits) is separated by a colon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/>
              <a:t>Physical addresses can be either</a:t>
            </a:r>
          </a:p>
          <a:p>
            <a:pPr lvl="2"/>
            <a:r>
              <a:rPr lang="en-US" b="1" dirty="0"/>
              <a:t>Unicast </a:t>
            </a:r>
          </a:p>
          <a:p>
            <a:pPr lvl="2"/>
            <a:r>
              <a:rPr lang="en-US" b="1" dirty="0"/>
              <a:t>Multicast </a:t>
            </a:r>
          </a:p>
          <a:p>
            <a:pPr lvl="2"/>
            <a:r>
              <a:rPr lang="en-US" b="1" dirty="0"/>
              <a:t>Broadcast 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/>
              <a:t>To check your physical address: - </a:t>
            </a:r>
          </a:p>
          <a:p>
            <a:pPr lvl="2"/>
            <a:r>
              <a:rPr lang="en-US" b="1" dirty="0"/>
              <a:t>Ipconfig /all </a:t>
            </a:r>
          </a:p>
          <a:p>
            <a:pPr lvl="2"/>
            <a:r>
              <a:rPr lang="en-US" b="1" dirty="0" err="1"/>
              <a:t>GetMac</a:t>
            </a:r>
            <a:endParaRPr lang="en-US" b="1" dirty="0"/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2" indent="-342900">
              <a:buFontTx/>
              <a:buChar char="-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0254"/>
          <a:stretch/>
        </p:blipFill>
        <p:spPr>
          <a:xfrm>
            <a:off x="7002031" y="1304850"/>
            <a:ext cx="4363456" cy="118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31" y="3502688"/>
            <a:ext cx="4481382" cy="25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9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 Lab (Practices)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lab </a:t>
            </a:r>
          </a:p>
          <a:p>
            <a:pPr lvl="1"/>
            <a:r>
              <a:rPr lang="en-US" dirty="0"/>
              <a:t>To check your physical address: - </a:t>
            </a:r>
          </a:p>
          <a:p>
            <a:pPr lvl="2"/>
            <a:r>
              <a:rPr lang="en-US" b="1" dirty="0"/>
              <a:t>Ipconfig /all </a:t>
            </a:r>
          </a:p>
          <a:p>
            <a:pPr lvl="2"/>
            <a:r>
              <a:rPr lang="en-US" b="1" dirty="0" err="1"/>
              <a:t>GetMac</a:t>
            </a:r>
            <a:endParaRPr lang="en-US" b="1" dirty="0"/>
          </a:p>
          <a:p>
            <a:pPr lvl="2"/>
            <a:r>
              <a:rPr lang="en-US" b="1" dirty="0" err="1"/>
              <a:t>GetMac</a:t>
            </a:r>
            <a:r>
              <a:rPr lang="en-US" b="1" dirty="0"/>
              <a:t> /v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" y="3261068"/>
            <a:ext cx="10558667" cy="27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9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Network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2" y="1383583"/>
            <a:ext cx="10045995" cy="47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2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6862011" cy="4785485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C00000"/>
                </a:solidFill>
              </a:rPr>
              <a:t>Internet / Network protocol Layer </a:t>
            </a:r>
            <a:br>
              <a:rPr lang="en-US" sz="2700" b="1" dirty="0">
                <a:solidFill>
                  <a:srgbClr val="C00000"/>
                </a:solidFill>
              </a:rPr>
            </a:br>
            <a:r>
              <a:rPr lang="en-US" sz="2700" b="1" dirty="0">
                <a:solidFill>
                  <a:srgbClr val="C00000"/>
                </a:solidFill>
              </a:rPr>
              <a:t>(IP Layer)</a:t>
            </a:r>
            <a:endParaRPr lang="ar-EG" sz="2700" b="1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/>
              <a:t>Provides </a:t>
            </a:r>
            <a:r>
              <a:rPr lang="en-US" sz="2000" b="1" dirty="0"/>
              <a:t>connectivity</a:t>
            </a:r>
            <a:r>
              <a:rPr lang="en-US" sz="2000" dirty="0"/>
              <a:t> and </a:t>
            </a:r>
            <a:r>
              <a:rPr lang="en-US" sz="2000" b="1" dirty="0"/>
              <a:t>path selection </a:t>
            </a:r>
            <a:r>
              <a:rPr lang="en-US" sz="2000" dirty="0"/>
              <a:t>between two hosts (Source to Destination)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Routing of data (Provide mechanism to transmit data over independent networks that are linked together)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Logical addressing IPV4 , IPV6</a:t>
            </a:r>
          </a:p>
          <a:p>
            <a:pPr marL="1085850" lvl="2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583" y="1555097"/>
            <a:ext cx="431361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5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b="1" dirty="0">
                <a:solidFill>
                  <a:srgbClr val="C00000"/>
                </a:solidFill>
              </a:rPr>
              <a:t>Internet Protocol (IP V4)</a:t>
            </a:r>
          </a:p>
          <a:p>
            <a:pPr lvl="1"/>
            <a:r>
              <a:rPr lang="en-US" altLang="en-US" sz="2000" b="1" dirty="0"/>
              <a:t>Uniquely</a:t>
            </a:r>
            <a:r>
              <a:rPr lang="en-US" altLang="en-US" sz="2000" dirty="0"/>
              <a:t> identify each device on an IP network layer. </a:t>
            </a:r>
          </a:p>
          <a:p>
            <a:pPr lvl="1"/>
            <a:r>
              <a:rPr lang="en-US" altLang="en-US" sz="2000" dirty="0"/>
              <a:t>Some times we called it </a:t>
            </a:r>
            <a:r>
              <a:rPr lang="en-US" altLang="en-US" sz="2000" b="1" dirty="0"/>
              <a:t>the logical address</a:t>
            </a:r>
          </a:p>
          <a:p>
            <a:pPr lvl="1"/>
            <a:r>
              <a:rPr lang="en-US" altLang="en-US" sz="2000" dirty="0"/>
              <a:t>Every host (computer, networking device, peripheral) must have </a:t>
            </a:r>
            <a:r>
              <a:rPr lang="en-US" altLang="en-US" sz="2000" b="1" dirty="0"/>
              <a:t>a unique address at the same network </a:t>
            </a:r>
          </a:p>
          <a:p>
            <a:pPr lvl="1"/>
            <a:r>
              <a:rPr lang="en-US" altLang="en-US" sz="2000" dirty="0"/>
              <a:t>The IP address </a:t>
            </a:r>
            <a:r>
              <a:rPr lang="en-US" altLang="en-US" sz="2000" b="1" dirty="0"/>
              <a:t>32 bit divided into 4 octets </a:t>
            </a:r>
            <a:r>
              <a:rPr lang="en-US" altLang="en-US" sz="2000" dirty="0"/>
              <a:t>each octet 8 bit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48"/>
          <a:stretch/>
        </p:blipFill>
        <p:spPr>
          <a:xfrm>
            <a:off x="2087077" y="3881398"/>
            <a:ext cx="8017846" cy="1783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4341" y="3433435"/>
            <a:ext cx="11213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1 octet = 8 bit  each represents from 0 to 255 separated with dots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9780" y="5715298"/>
            <a:ext cx="861400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address space of IPv4 is 232 or 4,294,967,296</a:t>
            </a:r>
            <a:endParaRPr lang="ar-EG" sz="24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4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00127" y="1202501"/>
            <a:ext cx="2836993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C00000"/>
                </a:solidFill>
              </a:rPr>
              <a:t>The First Octet</a:t>
            </a:r>
            <a:endParaRPr lang="en-US" sz="2400" b="1" dirty="0">
              <a:solidFill>
                <a:srgbClr val="C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5" descr="301P_9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32" y="4684982"/>
            <a:ext cx="9369406" cy="163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11566" y="1074404"/>
            <a:ext cx="9720072" cy="606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IP Address Ranges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32" y="1680896"/>
            <a:ext cx="9369406" cy="2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85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311084" y="1305931"/>
            <a:ext cx="5668108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C00000"/>
                </a:solidFill>
              </a:rPr>
              <a:t>Private IP Addresses (Local IP)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76352" y="1335534"/>
            <a:ext cx="5634732" cy="606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Public IP Addresses </a:t>
            </a:r>
            <a:r>
              <a:rPr lang="en-US" altLang="en-US" sz="3200" dirty="0">
                <a:solidFill>
                  <a:srgbClr val="C00000"/>
                </a:solidFill>
              </a:rPr>
              <a:t>(</a:t>
            </a:r>
            <a:r>
              <a:rPr lang="en-US" altLang="en-US" sz="3200" b="1" cap="none" dirty="0">
                <a:solidFill>
                  <a:srgbClr val="C00000"/>
                </a:solidFill>
              </a:rPr>
              <a:t>Real</a:t>
            </a:r>
            <a:r>
              <a:rPr lang="en-US" altLang="en-US" sz="3200" b="1" dirty="0">
                <a:solidFill>
                  <a:srgbClr val="C00000"/>
                </a:solidFill>
              </a:rPr>
              <a:t> IP</a:t>
            </a:r>
            <a:r>
              <a:rPr lang="en-US" altLang="en-US" sz="3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22168" y="5462151"/>
            <a:ext cx="11179747" cy="40424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latin typeface="Century Gothic" panose="020B0502020202020204" pitchFamily="34" charset="0"/>
              </a:rPr>
              <a:t>Nat </a:t>
            </a:r>
            <a:r>
              <a:rPr lang="en-US" sz="2400" dirty="0">
                <a:latin typeface="Century Gothic" panose="020B0502020202020204" pitchFamily="34" charset="0"/>
              </a:rPr>
              <a:t>is used to Translate the private IP address to public IP addresses.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66148"/>
              </p:ext>
            </p:extLst>
          </p:nvPr>
        </p:nvGraphicFramePr>
        <p:xfrm>
          <a:off x="6311083" y="1942026"/>
          <a:ext cx="5390831" cy="2958446"/>
        </p:xfrm>
        <a:graphic>
          <a:graphicData uri="http://schemas.openxmlformats.org/drawingml/2006/table">
            <a:tbl>
              <a:tblPr/>
              <a:tblGrid>
                <a:gridCol w="123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5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348"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15F85"/>
                    </a:solidFill>
                  </a:tcPr>
                </a:tc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Private Address Range</a:t>
                      </a:r>
                    </a:p>
                  </a:txBody>
                  <a:tcPr marL="82296" marR="82296" marT="36576" marB="36576" anchor="ctr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15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348"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10.0.0.0 to 10.255.255.255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348"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172.16.0.0 to 172.31.255.255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402"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20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1pPr>
                      <a:lvl2pPr marL="1143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2pPr>
                      <a:lvl3pPr marL="4572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3pPr>
                      <a:lvl4pPr marL="8001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Wingdings" pitchFamily="2" charset="2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4pPr>
                      <a:lvl5pPr marL="1143000" algn="l" defTabSz="814388" rtl="0" eaLnBrk="1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5pPr>
                      <a:lvl6pPr marL="16002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6pPr>
                      <a:lvl7pPr marL="20574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7pPr>
                      <a:lvl8pPr marL="25146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8pPr>
                      <a:lvl9pPr marL="297180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rgbClr val="0183B7"/>
                        </a:buClr>
                        <a:buFont typeface="Arial" charset="0"/>
                        <a:defRPr sz="1800" kern="1200">
                          <a:solidFill>
                            <a:srgbClr val="000000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192.168.0.0 to 192.168.255 255</a:t>
                      </a:r>
                    </a:p>
                  </a:txBody>
                  <a:tcPr marL="82296" marR="82296" marT="36576" marB="36576" anchor="ctr" anchorCtr="1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4" descr="327P_1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"/>
          <a:stretch/>
        </p:blipFill>
        <p:spPr bwMode="auto">
          <a:xfrm>
            <a:off x="765808" y="1952127"/>
            <a:ext cx="5346233" cy="29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65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Architecture)_lab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5133" y="1920311"/>
            <a:ext cx="6096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Manually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Automatic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APIPA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67351" y="1178677"/>
            <a:ext cx="7197969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How to assign IP address to device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840643" y="3468468"/>
            <a:ext cx="3796817" cy="20743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Set IP address</a:t>
            </a:r>
          </a:p>
          <a:p>
            <a:r>
              <a:rPr lang="en-US" sz="2400" dirty="0"/>
              <a:t>Set Subnet mask</a:t>
            </a:r>
          </a:p>
          <a:p>
            <a:r>
              <a:rPr lang="en-US" sz="2400" dirty="0"/>
              <a:t>Set IP default-Gateway</a:t>
            </a:r>
          </a:p>
          <a:p>
            <a:r>
              <a:rPr lang="en-US" sz="2400" dirty="0"/>
              <a:t>Set DNS server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31" y="2294068"/>
            <a:ext cx="3516933" cy="38819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47926" y="177084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4224175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5151" y="1160025"/>
            <a:ext cx="7197969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Assign IP address Automatic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9231" y="1938127"/>
            <a:ext cx="2792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DHCP </a:t>
            </a:r>
            <a:r>
              <a:rPr lang="en-US" altLang="en-US" sz="2800" dirty="0"/>
              <a:t>Server</a:t>
            </a:r>
            <a:endParaRPr lang="en-US" sz="28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79231" y="2493096"/>
            <a:ext cx="6753603" cy="27432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en-US" dirty="0"/>
              <a:t>used to assign </a:t>
            </a:r>
            <a:r>
              <a:rPr lang="en-US" altLang="en-US" b="1" dirty="0"/>
              <a:t>dynamically</a:t>
            </a:r>
            <a:r>
              <a:rPr lang="en-US" altLang="en-US" dirty="0"/>
              <a:t> the IP Configuration including </a:t>
            </a:r>
          </a:p>
          <a:p>
            <a:pPr lvl="1"/>
            <a:r>
              <a:rPr lang="en-US" altLang="en-US" sz="2000" b="1" dirty="0"/>
              <a:t>Host IP</a:t>
            </a:r>
          </a:p>
          <a:p>
            <a:pPr lvl="1"/>
            <a:r>
              <a:rPr lang="en-US" altLang="en-US" sz="2000" b="1" dirty="0"/>
              <a:t>Subnet mask</a:t>
            </a:r>
          </a:p>
          <a:p>
            <a:pPr lvl="1"/>
            <a:r>
              <a:rPr lang="en-US" altLang="en-US" sz="2000" b="1" dirty="0"/>
              <a:t>Default Gateway</a:t>
            </a:r>
          </a:p>
          <a:p>
            <a:pPr lvl="1"/>
            <a:r>
              <a:rPr lang="en-US" altLang="en-US" sz="2000" b="1" dirty="0"/>
              <a:t>DNS server IP</a:t>
            </a:r>
          </a:p>
          <a:p>
            <a:pPr lvl="1"/>
            <a:r>
              <a:rPr lang="en-US" altLang="en-US" sz="2000" b="1" dirty="0"/>
              <a:t>Lease Time</a:t>
            </a:r>
          </a:p>
          <a:p>
            <a:r>
              <a:rPr lang="en-US" altLang="en-US" b="1" dirty="0"/>
              <a:t>Dora</a:t>
            </a:r>
            <a:r>
              <a:rPr lang="en-US" altLang="en-US" dirty="0"/>
              <a:t> (Discover –Offer-Request-Acknowledgment)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434553"/>
            <a:ext cx="3579796" cy="3214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078" y="4649001"/>
            <a:ext cx="3481118" cy="1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599" y="1031584"/>
            <a:ext cx="7197969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Assign IP address Automatic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75231" y="142407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APIPA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9231" y="1743200"/>
            <a:ext cx="2792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</a:pPr>
            <a:r>
              <a:rPr lang="en-US" sz="2800" kern="0" dirty="0">
                <a:solidFill>
                  <a:srgbClr val="000000"/>
                </a:solidFill>
                <a:latin typeface="Arial"/>
                <a:cs typeface="Arial"/>
              </a:rPr>
              <a:t>APIPA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598" y="2348214"/>
            <a:ext cx="7331243" cy="249190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400"/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300" dirty="0"/>
              <a:t>If </a:t>
            </a:r>
            <a:r>
              <a:rPr lang="en-US" sz="2300" b="1" dirty="0"/>
              <a:t>no DHCP server </a:t>
            </a:r>
            <a:r>
              <a:rPr lang="en-US" sz="2300" dirty="0"/>
              <a:t>is available the APIPA is used</a:t>
            </a:r>
          </a:p>
          <a:p>
            <a:r>
              <a:rPr lang="en-US" sz="2300" dirty="0"/>
              <a:t>Auto configuration IP address</a:t>
            </a:r>
          </a:p>
          <a:p>
            <a:r>
              <a:rPr lang="en-US" sz="2300" dirty="0"/>
              <a:t>let LAN users </a:t>
            </a:r>
            <a:r>
              <a:rPr lang="en-US" sz="2300" u="sng" dirty="0"/>
              <a:t>talk to Each other  </a:t>
            </a:r>
            <a:r>
              <a:rPr lang="en-US" sz="2300" dirty="0"/>
              <a:t>if the DHCP fails</a:t>
            </a:r>
          </a:p>
          <a:p>
            <a:r>
              <a:rPr lang="en-US" sz="2300" dirty="0"/>
              <a:t>Can </a:t>
            </a:r>
            <a:r>
              <a:rPr lang="en-US" sz="2300" b="1" dirty="0"/>
              <a:t>not </a:t>
            </a:r>
            <a:r>
              <a:rPr lang="en-US" sz="2300" dirty="0"/>
              <a:t>be Routed </a:t>
            </a:r>
          </a:p>
          <a:p>
            <a:r>
              <a:rPr lang="en-US" sz="2300" b="1" dirty="0"/>
              <a:t>Rang : 169.254.X.X</a:t>
            </a:r>
          </a:p>
          <a:p>
            <a:endParaRPr lang="en-US" sz="2300" dirty="0"/>
          </a:p>
          <a:p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537" t="35415" r="25003" b="48670"/>
          <a:stretch/>
        </p:blipFill>
        <p:spPr>
          <a:xfrm>
            <a:off x="7625442" y="2316952"/>
            <a:ext cx="4396511" cy="14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8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2854" y="4487088"/>
            <a:ext cx="64242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To know your Private 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Ipconfig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Ipconfig /all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Ipconfig /release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Ipconfig /renew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1778397"/>
            <a:ext cx="4638636" cy="4224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524069"/>
            <a:ext cx="6493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Ipconfig is a command line utility in Microsoft Windows.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ipconfig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allows you to get the IP address information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a Windows computer such as 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Physical Address (MAC)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IP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Subnet mask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Default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DNS server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954379"/>
            <a:ext cx="5861538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Ipconfig</a:t>
            </a:r>
          </a:p>
        </p:txBody>
      </p:sp>
    </p:spTree>
    <p:extLst>
      <p:ext uri="{BB962C8B-B14F-4D97-AF65-F5344CB8AC3E}">
        <p14:creationId xmlns:p14="http://schemas.microsoft.com/office/powerpoint/2010/main" val="1933382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327011"/>
            <a:ext cx="60901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To know your real IP addresses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https://www.whatismyip.com/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-To get bulk of the Public IP address you get it from your Internet service provider </a:t>
            </a:r>
          </a:p>
          <a:p>
            <a:endParaRPr lang="en-US" sz="2800" dirty="0"/>
          </a:p>
          <a:p>
            <a:r>
              <a:rPr lang="en-US" sz="2800" dirty="0"/>
              <a:t>- With the  grow the of the pubic IP address we used </a:t>
            </a:r>
            <a:r>
              <a:rPr lang="en-US" sz="2800" b="1" dirty="0"/>
              <a:t>NAT</a:t>
            </a:r>
            <a:r>
              <a:rPr lang="en-US" sz="2800" dirty="0"/>
              <a:t> and </a:t>
            </a:r>
            <a:r>
              <a:rPr lang="en-US" sz="2800" b="1" dirty="0"/>
              <a:t>IPV6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1443" r="51442" b="36058"/>
          <a:stretch/>
        </p:blipFill>
        <p:spPr>
          <a:xfrm>
            <a:off x="6812835" y="1251669"/>
            <a:ext cx="5044831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3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3786" y="843506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Network Address Translation(NAT)</a:t>
            </a:r>
            <a:endParaRPr lang="ar-EG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3786" y="1821044"/>
            <a:ext cx="4479471" cy="41715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800" dirty="0"/>
              <a:t>    The technology allows a site to use a set of private addresses for internal communication and a set of global Internet addresses (at least one) for communication with the rest of the world</a:t>
            </a:r>
          </a:p>
          <a:p>
            <a:pPr>
              <a:buFont typeface="Arial" pitchFamily="34" charset="0"/>
              <a:buNone/>
            </a:pPr>
            <a:endParaRPr lang="en-US" sz="2800" dirty="0"/>
          </a:p>
        </p:txBody>
      </p:sp>
      <p:pic>
        <p:nvPicPr>
          <p:cNvPr id="7" name="Picture 6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3257" y="1980293"/>
            <a:ext cx="7144252" cy="4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/>
              <a:t>Basic Network Elements ( Hardware / Software 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9600" y="1192214"/>
            <a:ext cx="7877906" cy="50719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1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Hardware</a:t>
            </a:r>
          </a:p>
          <a:p>
            <a:pPr marL="804863" marR="0" lvl="2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Devices </a:t>
            </a:r>
          </a:p>
          <a:p>
            <a:pPr marL="809625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Computers – Printers –Phone – Routers - Switches</a:t>
            </a:r>
          </a:p>
          <a:p>
            <a:pPr marL="804863" marR="0" lvl="2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Medium </a:t>
            </a:r>
          </a:p>
          <a:p>
            <a:pPr marL="809625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Wired  -Wireless –Satellites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04813" marR="0" lvl="1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Software</a:t>
            </a:r>
          </a:p>
          <a:p>
            <a:pPr marL="804863" marR="0" lvl="2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Messages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Information that travels over the medium</a:t>
            </a:r>
          </a:p>
          <a:p>
            <a:pPr marL="1143000" marR="0" lvl="2" indent="-228600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Mails-WhatsApp….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etc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4863" marR="0" lvl="2" indent="-280988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Protocols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Governs how messages flow across network</a:t>
            </a:r>
          </a:p>
          <a:p>
            <a:pPr marL="1143000" marR="0" lvl="2" indent="-228600" algn="l" defTabSz="914400" rtl="0" eaLnBrk="1" fontAlgn="auto" latinLnBrk="0" hangingPunct="1">
              <a:lnSpc>
                <a:spcPct val="7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http –https-FTP-RDP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52" y="1597451"/>
            <a:ext cx="4125097" cy="39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687023" y="1117261"/>
            <a:ext cx="50673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square" lIns="82153" tIns="41076" rIns="82153" bIns="4107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9pPr>
          </a:lstStyle>
          <a:p>
            <a:pPr marR="0" lvl="0" indent="0" eaLnBrk="1" fontAlgn="base" hangingPunct="1">
              <a:lnSpc>
                <a:spcPct val="70000"/>
              </a:lnSpc>
              <a:spcAft>
                <a:spcPct val="0"/>
              </a:spcAft>
              <a:buClrTx/>
              <a:buSzTx/>
              <a:tabLst/>
              <a:defRPr/>
            </a:pPr>
            <a:r>
              <a:rPr lang="en-US" sz="2700" cap="all" spc="1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Host Addresses &amp; routing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1" y="3159739"/>
            <a:ext cx="5310740" cy="29988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7023" y="2202035"/>
            <a:ext cx="506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- Identifies the individual host</a:t>
            </a:r>
          </a:p>
          <a:p>
            <a:r>
              <a:rPr lang="en-US" sz="2800" dirty="0"/>
              <a:t>-Assigned by organizations to individual devices</a:t>
            </a:r>
          </a:p>
          <a:p>
            <a:r>
              <a:rPr lang="en-US" sz="2800" dirty="0"/>
              <a:t>-Router maintain network information to route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661" y="1311240"/>
            <a:ext cx="5310739" cy="16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61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785335"/>
            <a:ext cx="642424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Tray in your lab </a:t>
            </a:r>
            <a:br>
              <a:rPr lang="en-US" sz="2400" b="1" dirty="0">
                <a:solidFill>
                  <a:srgbClr val="C00000"/>
                </a:solidFill>
              </a:rPr>
            </a:br>
            <a:endParaRPr lang="en-US" sz="1000" b="1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Ping </a:t>
            </a:r>
            <a:r>
              <a:rPr lang="en-US" sz="2000" dirty="0">
                <a:solidFill>
                  <a:srgbClr val="C00000"/>
                </a:solidFill>
              </a:rPr>
              <a:t>IP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Ping </a:t>
            </a:r>
            <a:r>
              <a:rPr lang="en-US" sz="2000" dirty="0">
                <a:solidFill>
                  <a:srgbClr val="C00000"/>
                </a:solidFill>
              </a:rPr>
              <a:t>URL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Ping </a:t>
            </a:r>
            <a:r>
              <a:rPr lang="en-US" sz="2000" dirty="0">
                <a:solidFill>
                  <a:srgbClr val="C00000"/>
                </a:solidFill>
              </a:rPr>
              <a:t>IP  -l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Ping </a:t>
            </a:r>
            <a:r>
              <a:rPr lang="en-US" sz="2000" dirty="0">
                <a:solidFill>
                  <a:srgbClr val="C00000"/>
                </a:solidFill>
              </a:rPr>
              <a:t>IP  -n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Ping </a:t>
            </a:r>
            <a:r>
              <a:rPr lang="en-US" sz="2000" dirty="0">
                <a:solidFill>
                  <a:srgbClr val="C00000"/>
                </a:solidFill>
              </a:rPr>
              <a:t>IP  -t</a:t>
            </a:r>
          </a:p>
        </p:txBody>
      </p:sp>
      <p:sp>
        <p:nvSpPr>
          <p:cNvPr id="6" name="Rectangle 5"/>
          <p:cNvSpPr/>
          <p:nvPr/>
        </p:nvSpPr>
        <p:spPr>
          <a:xfrm>
            <a:off x="686602" y="16370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Ping is a command line utility in Microsoft Windows.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 Ping allows you to check connectivity with other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Ping is a tool of DOS attack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86602" y="990022"/>
            <a:ext cx="5861538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ICMP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</a:rPr>
              <a:t>Ping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851"/>
          <a:stretch/>
        </p:blipFill>
        <p:spPr>
          <a:xfrm>
            <a:off x="6705600" y="1595355"/>
            <a:ext cx="5379610" cy="39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2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9553" y="1226704"/>
            <a:ext cx="9720072" cy="83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Reserved Address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1" y="2065842"/>
            <a:ext cx="53117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C00000"/>
                </a:solidFill>
              </a:rPr>
              <a:t>Network address: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reserved 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can not be assigned to any device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used for routing by the router</a:t>
            </a:r>
          </a:p>
          <a:p>
            <a:pPr lvl="1"/>
            <a:r>
              <a:rPr lang="en-US" sz="2800" dirty="0"/>
              <a:t>Class A:     10.0.0.0</a:t>
            </a:r>
          </a:p>
          <a:p>
            <a:pPr lvl="1"/>
            <a:r>
              <a:rPr lang="en-US" sz="2800" dirty="0"/>
              <a:t>Class B:     172.16.0.0</a:t>
            </a:r>
          </a:p>
          <a:p>
            <a:pPr lvl="1"/>
            <a:r>
              <a:rPr lang="en-US" sz="2800" dirty="0"/>
              <a:t>Class C:     192. 168.1.0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61" y="1549462"/>
            <a:ext cx="5481432" cy="4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9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941356"/>
            <a:ext cx="9720072" cy="83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all" spc="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Reserved Address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" y="1610544"/>
            <a:ext cx="5175738" cy="66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>
                <a:solidFill>
                  <a:srgbClr val="C00000"/>
                </a:solidFill>
              </a:rPr>
              <a:t>Loop back Address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1" y="2824048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- Loopback address: It is used just for testing </a:t>
            </a:r>
          </a:p>
          <a:p>
            <a:r>
              <a:rPr lang="en-US" sz="2800" dirty="0"/>
              <a:t>-the TCP/IP Protocol Suit 127.0.0.1 example test NIC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6508"/>
            <a:ext cx="5870356" cy="44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0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876268"/>
            <a:ext cx="9720072" cy="83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200" b="1" dirty="0">
                <a:solidFill>
                  <a:srgbClr val="C00000"/>
                </a:solidFill>
              </a:rPr>
              <a:t>Delivery of IP Packets</a:t>
            </a:r>
            <a:endParaRPr kumimoji="0" lang="en-US" altLang="en-US" sz="3200" b="1" i="0" u="none" strike="noStrike" kern="1200" cap="all" spc="1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09600" y="1715406"/>
            <a:ext cx="3395472" cy="728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Direct delivery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443923"/>
            <a:ext cx="5193323" cy="3522100"/>
          </a:xfrm>
          <a:prstGeom prst="rect">
            <a:avLst/>
          </a:prstGeom>
          <a:noFill/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354434" y="1715406"/>
            <a:ext cx="3600626" cy="545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Indirect delivery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4955" y="2443922"/>
            <a:ext cx="5859584" cy="352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19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Architecture)- LAB 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22031" y="928724"/>
            <a:ext cx="9720072" cy="787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rgbClr val="C00000"/>
                </a:solidFill>
              </a:rPr>
              <a:t>ARP </a:t>
            </a:r>
            <a:r>
              <a:rPr lang="en-US" altLang="en-US" sz="2400" b="1" dirty="0">
                <a:solidFill>
                  <a:schemeClr val="tx1"/>
                </a:solidFill>
              </a:rPr>
              <a:t>(</a:t>
            </a:r>
            <a:r>
              <a:rPr lang="en-US" sz="2400" dirty="0"/>
              <a:t>Address Resolution Protocol</a:t>
            </a:r>
            <a:r>
              <a:rPr lang="en-US" sz="2400" b="1" dirty="0">
                <a:solidFill>
                  <a:schemeClr val="tx1"/>
                </a:solidFill>
                <a:latin typeface="Segoe UI"/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077200" y="1984019"/>
            <a:ext cx="3505200" cy="59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b="1" dirty="0">
                <a:solidFill>
                  <a:srgbClr val="C00000"/>
                </a:solidFill>
              </a:rPr>
              <a:t>ARP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27" y="2619145"/>
            <a:ext cx="5796918" cy="3397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" y="1616805"/>
            <a:ext cx="27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Arp -a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1" y="2879722"/>
            <a:ext cx="2761727" cy="31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(TCP/IP Protocol Architecture)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22031" y="928724"/>
            <a:ext cx="9720072" cy="787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sz="2400" b="1" dirty="0">
                <a:solidFill>
                  <a:srgbClr val="C00000"/>
                </a:solidFill>
              </a:rPr>
              <a:t>ARP operation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1" y="1716568"/>
            <a:ext cx="10111153" cy="42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40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6987139" cy="478548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Internet Protocol (IP V6)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128-bit address, provides approximately  </a:t>
            </a:r>
            <a:br>
              <a:rPr lang="en-US" dirty="0"/>
            </a:br>
            <a:r>
              <a:rPr lang="en-US" dirty="0"/>
              <a:t>(340,282,366,920,938,463,463,374,607,431,768,211,456) = approximately 340 </a:t>
            </a:r>
            <a:r>
              <a:rPr lang="en-US" dirty="0" err="1"/>
              <a:t>undecillion</a:t>
            </a:r>
            <a:r>
              <a:rPr lang="en-US" dirty="0"/>
              <a:t>, or 340 billion </a:t>
            </a:r>
            <a:r>
              <a:rPr lang="en-US" dirty="0" err="1"/>
              <a:t>billion</a:t>
            </a:r>
            <a:r>
              <a:rPr lang="en-US" dirty="0"/>
              <a:t> </a:t>
            </a:r>
            <a:r>
              <a:rPr lang="en-US" dirty="0" err="1"/>
              <a:t>billion</a:t>
            </a:r>
            <a:r>
              <a:rPr lang="en-US" dirty="0"/>
              <a:t> </a:t>
            </a:r>
            <a:r>
              <a:rPr lang="en-US" dirty="0" err="1"/>
              <a:t>billion</a:t>
            </a:r>
            <a:r>
              <a:rPr lang="en-US" dirty="0"/>
              <a:t>, addresses)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Represented as eight groups, separated by colons, of four hexadecimal digits. The full representation may be simplified by several methods of notation; 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39" y="1391478"/>
            <a:ext cx="4080901" cy="3674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998" y="5313690"/>
            <a:ext cx="10459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2001:0db8:</a:t>
            </a:r>
            <a:r>
              <a:rPr lang="pt-BR" sz="2400" b="1" dirty="0">
                <a:solidFill>
                  <a:srgbClr val="FF0000"/>
                </a:solidFill>
              </a:rPr>
              <a:t>0000:0000:0000</a:t>
            </a:r>
            <a:r>
              <a:rPr lang="pt-BR" sz="2400" b="1" dirty="0"/>
              <a:t>:8a2e:0370:7334 </a:t>
            </a:r>
            <a:br>
              <a:rPr lang="pt-BR" sz="2400" b="1" dirty="0"/>
            </a:br>
            <a:r>
              <a:rPr lang="pt-BR" sz="2400" b="1" dirty="0"/>
              <a:t>= 2001:db8</a:t>
            </a:r>
            <a:r>
              <a:rPr lang="pt-BR" sz="2400" b="1" dirty="0">
                <a:solidFill>
                  <a:srgbClr val="FF0000"/>
                </a:solidFill>
              </a:rPr>
              <a:t>::</a:t>
            </a:r>
            <a:r>
              <a:rPr lang="pt-BR" sz="2400" b="1" dirty="0"/>
              <a:t>8a2e:370:7334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037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(TCP/IP Protocol Architecture)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6727257" cy="47854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Internet Of Things (IOT)</a:t>
            </a:r>
          </a:p>
          <a:p>
            <a:pPr lvl="1"/>
            <a:r>
              <a:rPr lang="en-US" sz="2200" dirty="0"/>
              <a:t>Aims connect all devices to the existing Internet infrastructure. </a:t>
            </a:r>
          </a:p>
          <a:p>
            <a:pPr lvl="1"/>
            <a:r>
              <a:rPr lang="en-US" sz="2200" dirty="0"/>
              <a:t>"things" that sense and collect data and send it to the internet.</a:t>
            </a:r>
          </a:p>
          <a:p>
            <a:pPr lvl="1"/>
            <a:r>
              <a:rPr lang="en-US" sz="2200" dirty="0"/>
              <a:t>(</a:t>
            </a:r>
            <a:r>
              <a:rPr lang="en-US" sz="2200" dirty="0" err="1"/>
              <a:t>Eg</a:t>
            </a:r>
            <a:r>
              <a:rPr lang="en-US" sz="2200" dirty="0"/>
              <a:t>:- coffee maker, A.C, Washing Machine, Ceiling Fan, lights , any thing ) having sensors can be connected with internet.</a:t>
            </a:r>
          </a:p>
          <a:p>
            <a:r>
              <a:rPr lang="en-US" sz="2600" b="1" dirty="0">
                <a:solidFill>
                  <a:srgbClr val="C00000"/>
                </a:solidFill>
              </a:rPr>
              <a:t>PRACTICAL APPLICATIONS:-</a:t>
            </a:r>
          </a:p>
          <a:p>
            <a:pPr lvl="1"/>
            <a:r>
              <a:rPr lang="en-US" sz="2200" dirty="0"/>
              <a:t>Smart Homes -Smart Cities-Energy - Environment monitoring- healthcare- Management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185" y="1288354"/>
            <a:ext cx="4316342" cy="46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andara bold" panose="020E0702030303020204" pitchFamily="34" charset="0"/>
              </a:rPr>
              <a:t>Thank You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Network Elements (Software)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90728" y="2838768"/>
            <a:ext cx="11091672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Software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Protocols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704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97350" y="930047"/>
            <a:ext cx="10363200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What is Protocols 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61872" y="3449021"/>
            <a:ext cx="10229912" cy="29616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 communicate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efficiently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Enable data to flow from one NIC to another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Control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the messages and the messages quantity in the network.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872" y="1701949"/>
            <a:ext cx="9503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Communication rules that all entity must agree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Method to connect internetworking elements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2104" y="2581305"/>
            <a:ext cx="10363200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Why we need Protocols ?</a:t>
            </a:r>
          </a:p>
        </p:txBody>
      </p:sp>
    </p:spTree>
    <p:extLst>
      <p:ext uri="{BB962C8B-B14F-4D97-AF65-F5344CB8AC3E}">
        <p14:creationId xmlns:p14="http://schemas.microsoft.com/office/powerpoint/2010/main" val="308286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Host</a:t>
            </a:r>
            <a:r>
              <a:rPr lang="ar-EG" b="1" dirty="0"/>
              <a:t> </a:t>
            </a:r>
            <a:r>
              <a:rPr lang="en-US" b="1" dirty="0"/>
              <a:t>to Host 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0048" y="1260391"/>
            <a:ext cx="99719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Older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Proprietary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Application and combinations software controlled by one vendor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Standard based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Multivendor software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Layered approach</a:t>
            </a:r>
          </a:p>
        </p:txBody>
      </p:sp>
    </p:spTree>
    <p:extLst>
      <p:ext uri="{BB962C8B-B14F-4D97-AF65-F5344CB8AC3E}">
        <p14:creationId xmlns:p14="http://schemas.microsoft.com/office/powerpoint/2010/main" val="113303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50164" y="2822893"/>
            <a:ext cx="11091672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BC4B2C"/>
                </a:solidFill>
                <a:latin typeface="Georgia" pitchFamily="18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Open Systems Interconnection Reference Model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OSI RM</a:t>
            </a:r>
          </a:p>
        </p:txBody>
      </p:sp>
    </p:spTree>
    <p:extLst>
      <p:ext uri="{BB962C8B-B14F-4D97-AF65-F5344CB8AC3E}">
        <p14:creationId xmlns:p14="http://schemas.microsoft.com/office/powerpoint/2010/main" val="244455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1_</a:t>
            </a:r>
            <a:r>
              <a:rPr lang="en-US" b="1" dirty="0"/>
              <a:t>Basic Network Elements (Software)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95133" y="916136"/>
            <a:ext cx="10363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t>OSI Reference Model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81449" y="1768450"/>
            <a:ext cx="1115450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OSI: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pen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ystems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nterconnect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OSI/RM was defined by ISO in 1983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nternational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rganization for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tandardization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OSI Three practical functions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 developers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universal concepts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so they can develop protocols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Explain the framework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to connect heterogeneous systems </a:t>
            </a:r>
            <a:endParaRPr kumimoji="0" lang="ar-EG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22350" marR="0" lvl="2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Client/server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can communicate even if they have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different OS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Describes the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process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packet creation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OSI reference model breaks this approach into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4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I PPT template" id="{1082A310-9640-4036-B8BE-BA00E622FFB6}" vid="{4614FAA8-6D1B-42B9-9739-9C4E8F1091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AEEC6628B1A4DAF2BD7FD37F885CD" ma:contentTypeVersion="11" ma:contentTypeDescription="Create a new document." ma:contentTypeScope="" ma:versionID="7542d073ee05542f6139d2b31fd77c6d">
  <xsd:schema xmlns:xsd="http://www.w3.org/2001/XMLSchema" xmlns:xs="http://www.w3.org/2001/XMLSchema" xmlns:p="http://schemas.microsoft.com/office/2006/metadata/properties" xmlns:ns2="0e8e96a6-f450-4cc8-abca-16f2514dd959" xmlns:ns3="6197795e-e75c-4adf-97c8-05dcd46755c0" targetNamespace="http://schemas.microsoft.com/office/2006/metadata/properties" ma:root="true" ma:fieldsID="24329e3671ff5dd04d88ff9a42f26252" ns2:_="" ns3:_="">
    <xsd:import namespace="0e8e96a6-f450-4cc8-abca-16f2514dd959"/>
    <xsd:import namespace="6197795e-e75c-4adf-97c8-05dcd4675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e96a6-f450-4cc8-abca-16f2514dd9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7795e-e75c-4adf-97c8-05dcd46755c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7277b45-a713-46c6-acd9-2d9abfdecfe4}" ma:internalName="TaxCatchAll" ma:showField="CatchAllData" ma:web="6197795e-e75c-4adf-97c8-05dcd4675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8e96a6-f450-4cc8-abca-16f2514dd959">
      <Terms xmlns="http://schemas.microsoft.com/office/infopath/2007/PartnerControls"/>
    </lcf76f155ced4ddcb4097134ff3c332f>
    <TaxCatchAll xmlns="6197795e-e75c-4adf-97c8-05dcd46755c0" xsi:nil="true"/>
  </documentManagement>
</p:properties>
</file>

<file path=customXml/itemProps1.xml><?xml version="1.0" encoding="utf-8"?>
<ds:datastoreItem xmlns:ds="http://schemas.openxmlformats.org/officeDocument/2006/customXml" ds:itemID="{D58489E9-F735-4F35-93F0-F4BB06EFF8F0}"/>
</file>

<file path=customXml/itemProps2.xml><?xml version="1.0" encoding="utf-8"?>
<ds:datastoreItem xmlns:ds="http://schemas.openxmlformats.org/officeDocument/2006/customXml" ds:itemID="{131AB95B-6530-4C5F-8B43-6D72FE528CC7}"/>
</file>

<file path=customXml/itemProps3.xml><?xml version="1.0" encoding="utf-8"?>
<ds:datastoreItem xmlns:ds="http://schemas.openxmlformats.org/officeDocument/2006/customXml" ds:itemID="{2886D3C5-DDBC-4A5A-BE3E-8ED48F424B3D}"/>
</file>

<file path=docProps/app.xml><?xml version="1.0" encoding="utf-8"?>
<Properties xmlns="http://schemas.openxmlformats.org/officeDocument/2006/extended-properties" xmlns:vt="http://schemas.openxmlformats.org/officeDocument/2006/docPropsVTypes">
  <Template>ITI PPT template</Template>
  <TotalTime>5770</TotalTime>
  <Words>2058</Words>
  <Application>Microsoft Office PowerPoint</Application>
  <PresentationFormat>Widescreen</PresentationFormat>
  <Paragraphs>339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Calibri</vt:lpstr>
      <vt:lpstr>Calibri Light</vt:lpstr>
      <vt:lpstr>Candara bold</vt:lpstr>
      <vt:lpstr>Century Gothic</vt:lpstr>
      <vt:lpstr>Roboto Condensed</vt:lpstr>
      <vt:lpstr>Segoe UI</vt:lpstr>
      <vt:lpstr>Symbol</vt:lpstr>
      <vt:lpstr>Tw Cen MT</vt:lpstr>
      <vt:lpstr>Tw Cen MT Condensed</vt:lpstr>
      <vt:lpstr>Wingdings</vt:lpstr>
      <vt:lpstr>Office Theme</vt:lpstr>
      <vt:lpstr>ITI</vt:lpstr>
      <vt:lpstr>Building the network </vt:lpstr>
      <vt:lpstr>Simple Network </vt:lpstr>
      <vt:lpstr>Basic Network Elements ( Hardware / Software )</vt:lpstr>
      <vt:lpstr>Basic Network Elements (Software)</vt:lpstr>
      <vt:lpstr>Basic Network Elements (Software)</vt:lpstr>
      <vt:lpstr>Host to Host Communication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(Software)_OSI</vt:lpstr>
      <vt:lpstr>Part 1_Basic Network Elements (Software)_OSI</vt:lpstr>
      <vt:lpstr>Basic Network Elements (Software)_OSI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1_Basic Network Elements (Software)</vt:lpstr>
      <vt:lpstr>Part 1_ (TCP/IP Protocol Suite)</vt:lpstr>
      <vt:lpstr>Part 1_(TCP/IP Protocol Suite)</vt:lpstr>
      <vt:lpstr>Part 1_(TCP/IP Protocol Architecture)</vt:lpstr>
      <vt:lpstr>Part 1_(TCP/IP Protocol Architecture)</vt:lpstr>
      <vt:lpstr>Part 1_(TCP/IP Protocol Architecture)</vt:lpstr>
      <vt:lpstr>Part 1_ Lab (Practices)</vt:lpstr>
      <vt:lpstr>Part 1 (TCP/IP Protocol Architecture)</vt:lpstr>
      <vt:lpstr>Part 1 (TCP/IP Protocol Architecture)</vt:lpstr>
      <vt:lpstr>Part 1 (TCP/IP Protocol Architecture)</vt:lpstr>
      <vt:lpstr>Part 1 (TCP/IP Protocol Architecture)</vt:lpstr>
      <vt:lpstr>Part 1 (TCP/IP Protocol Architecture)_lab</vt:lpstr>
      <vt:lpstr>Part 1 (TCP/IP Protocol Architecture)- LAB </vt:lpstr>
      <vt:lpstr>Part 1 (TCP/IP Protocol Architecture)- LAB </vt:lpstr>
      <vt:lpstr>Part 1 (TCP/IP Protocol Architecture)- LAB </vt:lpstr>
      <vt:lpstr>Part 1 (TCP/IP Protocol Architecture)- LAB </vt:lpstr>
      <vt:lpstr>Part 1 (TCP/IP Protocol Architecture)</vt:lpstr>
      <vt:lpstr>Part 1 (TCP/IP Protocol Architecture)- LAB </vt:lpstr>
      <vt:lpstr>Part 1 (TCP/IP Protocol Architecture)- LAB </vt:lpstr>
      <vt:lpstr>Part 1 (TCP/IP Protocol Architecture)</vt:lpstr>
      <vt:lpstr>Part 1 (TCP/IP Protocol Architecture)</vt:lpstr>
      <vt:lpstr>Part 1 (TCP/IP Protocol Architecture)</vt:lpstr>
      <vt:lpstr>Part 1 (TCP/IP Protocol Architecture)- LAB </vt:lpstr>
      <vt:lpstr>Part 1 (TCP/IP Protocol Architecture)</vt:lpstr>
      <vt:lpstr>Session 1 (TCP/IP Protocol Architecture)</vt:lpstr>
      <vt:lpstr>Session 1 (TCP/IP Protocol Architecture)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Presentation</dc:title>
  <dc:creator>Mohamed Abosehly</dc:creator>
  <cp:lastModifiedBy>Ahmed Samir</cp:lastModifiedBy>
  <cp:revision>166</cp:revision>
  <dcterms:created xsi:type="dcterms:W3CDTF">2022-03-05T07:34:11Z</dcterms:created>
  <dcterms:modified xsi:type="dcterms:W3CDTF">2024-11-27T19:38:20Z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0x010100D6AAEEC6628B1A4DAF2BD7FD37F885CD</vt:lpwstr>
  </property>
</Properties>
</file>